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3" r:id="rId2"/>
    <p:sldId id="279" r:id="rId3"/>
    <p:sldId id="296" r:id="rId4"/>
    <p:sldId id="280" r:id="rId5"/>
    <p:sldId id="297" r:id="rId6"/>
    <p:sldId id="304" r:id="rId7"/>
    <p:sldId id="305" r:id="rId8"/>
    <p:sldId id="291" r:id="rId9"/>
    <p:sldId id="302" r:id="rId10"/>
    <p:sldId id="298" r:id="rId11"/>
    <p:sldId id="299" r:id="rId12"/>
    <p:sldId id="306" r:id="rId13"/>
    <p:sldId id="307" r:id="rId14"/>
    <p:sldId id="30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251" autoAdjust="0"/>
  </p:normalViewPr>
  <p:slideViewPr>
    <p:cSldViewPr snapToGrid="0" snapToObjects="1" showGuides="1">
      <p:cViewPr varScale="1">
        <p:scale>
          <a:sx n="97" d="100"/>
          <a:sy n="97" d="100"/>
        </p:scale>
        <p:origin x="-128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Relationship Id="rId2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Relationship Id="rId2" Type="http://schemas.openxmlformats.org/officeDocument/2006/relationships/image" Target="../media/image1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Relationship Id="rId2" Type="http://schemas.openxmlformats.org/officeDocument/2006/relationships/image" Target="../media/image2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9/24/20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9/24/20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9/24/20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9/24/20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9/24/20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9/24/20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9/24/20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9/24/20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9/24/20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9/24/20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9/24/20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F4325-2BC2-644F-B636-29D99C5EF3B5}" type="datetimeFigureOut">
              <a:rPr lang="en-US" smtClean="0"/>
              <a:pPr/>
              <a:t>9/24/20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6519446"/>
            <a:ext cx="2038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AME20216 - Rumbach</a:t>
            </a:r>
            <a:endParaRPr lang="en-US" sz="160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690839" y="6488668"/>
            <a:ext cx="45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B9FD30A-897A-DE48-8A66-351A36209B5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24.emf"/><Relationship Id="rId5" Type="http://schemas.openxmlformats.org/officeDocument/2006/relationships/oleObject" Target="../embeddings/oleObject10.bin"/><Relationship Id="rId6" Type="http://schemas.openxmlformats.org/officeDocument/2006/relationships/image" Target="../media/image25.emf"/><Relationship Id="rId7" Type="http://schemas.openxmlformats.org/officeDocument/2006/relationships/image" Target="../media/image26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emf"/><Relationship Id="rId5" Type="http://schemas.openxmlformats.org/officeDocument/2006/relationships/image" Target="../media/image30.png"/><Relationship Id="rId6" Type="http://schemas.openxmlformats.org/officeDocument/2006/relationships/image" Target="../media/image18.png"/><Relationship Id="rId7" Type="http://schemas.openxmlformats.org/officeDocument/2006/relationships/image" Target="../media/image31.png"/><Relationship Id="rId8" Type="http://schemas.openxmlformats.org/officeDocument/2006/relationships/oleObject" Target="../embeddings/oleObject11.bin"/><Relationship Id="rId9" Type="http://schemas.openxmlformats.org/officeDocument/2006/relationships/image" Target="../media/image27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4.emf"/><Relationship Id="rId5" Type="http://schemas.openxmlformats.org/officeDocument/2006/relationships/image" Target="../media/image7.png"/><Relationship Id="rId6" Type="http://schemas.openxmlformats.org/officeDocument/2006/relationships/hyperlink" Target="http://www.learnabout-electronics.org/ac_theory/ac_waves02.php" TargetMode="External"/><Relationship Id="rId7" Type="http://schemas.openxmlformats.org/officeDocument/2006/relationships/oleObject" Target="../embeddings/oleObject4.bin"/><Relationship Id="rId8" Type="http://schemas.openxmlformats.org/officeDocument/2006/relationships/image" Target="../media/image5.emf"/><Relationship Id="rId9" Type="http://schemas.openxmlformats.org/officeDocument/2006/relationships/oleObject" Target="../embeddings/oleObject5.bin"/><Relationship Id="rId10" Type="http://schemas.openxmlformats.org/officeDocument/2006/relationships/image" Target="../media/image6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8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9.emf"/><Relationship Id="rId5" Type="http://schemas.openxmlformats.org/officeDocument/2006/relationships/oleObject" Target="../embeddings/oleObject8.bin"/><Relationship Id="rId6" Type="http://schemas.openxmlformats.org/officeDocument/2006/relationships/image" Target="../media/image10.emf"/><Relationship Id="rId7" Type="http://schemas.openxmlformats.org/officeDocument/2006/relationships/image" Target="../media/image11.jp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70049"/>
            <a:ext cx="7772400" cy="1470025"/>
          </a:xfrm>
        </p:spPr>
        <p:txBody>
          <a:bodyPr>
            <a:noAutofit/>
          </a:bodyPr>
          <a:lstStyle/>
          <a:p>
            <a:r>
              <a:rPr lang="en-US" sz="6400" b="1" dirty="0" smtClean="0">
                <a:latin typeface="Avenir Medium"/>
                <a:cs typeface="Avenir Medium"/>
              </a:rPr>
              <a:t>AME20216 - Lab I</a:t>
            </a:r>
            <a:br>
              <a:rPr lang="en-US" sz="6400" b="1" dirty="0" smtClean="0">
                <a:latin typeface="Avenir Medium"/>
                <a:cs typeface="Avenir Medium"/>
              </a:rPr>
            </a:br>
            <a:r>
              <a:rPr lang="en-US" sz="6400" b="1" dirty="0" smtClean="0">
                <a:latin typeface="Avenir Medium"/>
                <a:cs typeface="Avenir Medium"/>
              </a:rPr>
              <a:t>L7 – Electric Power</a:t>
            </a:r>
            <a:endParaRPr lang="en-US" sz="6400" b="1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4239920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sla-Model-s-P85D-exterior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32556"/>
            <a:ext cx="9144000" cy="5334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43723"/>
            <a:ext cx="869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Tesla Models S – 400 HP AC Induction Motor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912850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3723"/>
            <a:ext cx="9048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55 Hz AC Induction Motor – 10</a:t>
            </a:r>
            <a:r>
              <a:rPr lang="en-US" sz="3600" b="1" baseline="30000" dirty="0" smtClean="0"/>
              <a:t>3</a:t>
            </a:r>
            <a:r>
              <a:rPr lang="en-US" sz="3600" b="1" dirty="0" smtClean="0"/>
              <a:t> Amps at 300 V</a:t>
            </a:r>
            <a:endParaRPr lang="en-US" sz="36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48078"/>
            <a:ext cx="5521948" cy="3670185"/>
          </a:xfrm>
          <a:prstGeom prst="rect">
            <a:avLst/>
          </a:prstGeom>
        </p:spPr>
      </p:pic>
      <p:pic>
        <p:nvPicPr>
          <p:cNvPr id="3" name="Picture 2" descr="statorRoto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25" y="4354687"/>
            <a:ext cx="5476875" cy="2438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17755" y="848078"/>
            <a:ext cx="293297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300,000 W = 400 HP </a:t>
            </a:r>
            <a:endParaRPr lang="en-US" sz="2600" dirty="0"/>
          </a:p>
        </p:txBody>
      </p:sp>
      <p:sp>
        <p:nvSpPr>
          <p:cNvPr id="6" name="TextBox 5"/>
          <p:cNvSpPr txBox="1"/>
          <p:nvPr/>
        </p:nvSpPr>
        <p:spPr>
          <a:xfrm>
            <a:off x="5646191" y="1715714"/>
            <a:ext cx="349781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Instantaneous torque!</a:t>
            </a:r>
          </a:p>
          <a:p>
            <a:pPr algn="ctr"/>
            <a:r>
              <a:rPr lang="en-US" sz="2600" dirty="0" smtClean="0"/>
              <a:t>No transmission, no fuel pump, no water pump, no valves… Very few moving parts!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151886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033" y="40529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Non-ideal Power Supply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5180" y="715082"/>
            <a:ext cx="8773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Power supplies and batteries have an </a:t>
            </a:r>
            <a:r>
              <a:rPr lang="en-US" sz="2400" b="1" dirty="0" smtClean="0"/>
              <a:t>“internal resistance” </a:t>
            </a:r>
            <a:r>
              <a:rPr lang="en-US" sz="2400" dirty="0" smtClean="0"/>
              <a:t>or “</a:t>
            </a:r>
            <a:r>
              <a:rPr lang="en-US" sz="2400" b="1" dirty="0" smtClean="0"/>
              <a:t>output impedance” </a:t>
            </a:r>
            <a:r>
              <a:rPr lang="en-US" sz="2400" dirty="0" smtClean="0"/>
              <a:t>that limits the amount of current it can output.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45" y="3328574"/>
            <a:ext cx="876180" cy="8761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849" y="2096672"/>
            <a:ext cx="4895899" cy="365560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1343325" y="3708211"/>
            <a:ext cx="2320844" cy="0"/>
          </a:xfrm>
          <a:prstGeom prst="straightConnector1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Multiply 11"/>
          <p:cNvSpPr/>
          <p:nvPr/>
        </p:nvSpPr>
        <p:spPr>
          <a:xfrm>
            <a:off x="1970768" y="3328574"/>
            <a:ext cx="875897" cy="759217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85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033" y="40529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Non-ideal Power Supply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5180" y="715082"/>
            <a:ext cx="8773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Power supplies and batteries have an </a:t>
            </a:r>
            <a:r>
              <a:rPr lang="en-US" sz="2400" b="1" dirty="0" smtClean="0"/>
              <a:t>“internal resistance” </a:t>
            </a:r>
            <a:r>
              <a:rPr lang="en-US" sz="2400" dirty="0" smtClean="0"/>
              <a:t>or “</a:t>
            </a:r>
            <a:r>
              <a:rPr lang="en-US" sz="2400" b="1" dirty="0" smtClean="0"/>
              <a:t>output impedance” </a:t>
            </a:r>
            <a:r>
              <a:rPr lang="en-US" sz="2400" dirty="0" smtClean="0"/>
              <a:t>that limits the amount of current it can output.</a:t>
            </a:r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6901403"/>
              </p:ext>
            </p:extLst>
          </p:nvPr>
        </p:nvGraphicFramePr>
        <p:xfrm>
          <a:off x="5811803" y="2883464"/>
          <a:ext cx="2703785" cy="1057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6" name="Equation" r:id="rId3" imgW="1104900" imgH="431800" progId="Equation.3">
                  <p:embed/>
                </p:oleObj>
              </mc:Choice>
              <mc:Fallback>
                <p:oleObj name="Equation" r:id="rId3" imgW="11049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11803" y="2883464"/>
                        <a:ext cx="2703785" cy="10575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686960"/>
              </p:ext>
            </p:extLst>
          </p:nvPr>
        </p:nvGraphicFramePr>
        <p:xfrm>
          <a:off x="6584378" y="4363736"/>
          <a:ext cx="1430678" cy="5069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7" name="Equation" r:id="rId5" imgW="609600" imgH="215900" progId="Equation.3">
                  <p:embed/>
                </p:oleObj>
              </mc:Choice>
              <mc:Fallback>
                <p:oleObj name="Equation" r:id="rId5" imgW="609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84378" y="4363736"/>
                        <a:ext cx="1430678" cy="5069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227137" y="1918806"/>
            <a:ext cx="21274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Voltage “Droop”</a:t>
            </a:r>
            <a:endParaRPr lang="en-US" sz="2200" b="1" dirty="0"/>
          </a:p>
        </p:txBody>
      </p:sp>
      <p:pic>
        <p:nvPicPr>
          <p:cNvPr id="7" name="Picture 6" descr="nonideal_power_supply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0" y="1918806"/>
            <a:ext cx="5415416" cy="375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93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666" y="1063027"/>
            <a:ext cx="3161632" cy="3161632"/>
          </a:xfrm>
          <a:prstGeom prst="rect">
            <a:avLst/>
          </a:prstGeom>
        </p:spPr>
      </p:pic>
      <p:pic>
        <p:nvPicPr>
          <p:cNvPr id="2" name="Picture 1" descr="Resistor-TREE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2" r="16843"/>
          <a:stretch/>
        </p:blipFill>
        <p:spPr>
          <a:xfrm>
            <a:off x="-1" y="1642264"/>
            <a:ext cx="2802141" cy="2698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033" y="40529"/>
            <a:ext cx="4229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Impedance Matching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9994" y="686860"/>
            <a:ext cx="8174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Subsequent branches are “impedance matched”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3069" r="5396"/>
          <a:stretch/>
        </p:blipFill>
        <p:spPr>
          <a:xfrm>
            <a:off x="6102682" y="4340588"/>
            <a:ext cx="2947737" cy="2415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2141" y="1402651"/>
            <a:ext cx="3220334" cy="20865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0908" y="4012414"/>
            <a:ext cx="3082758" cy="2743425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0947613"/>
              </p:ext>
            </p:extLst>
          </p:nvPr>
        </p:nvGraphicFramePr>
        <p:xfrm>
          <a:off x="522037" y="4340587"/>
          <a:ext cx="1362909" cy="10059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9" name="Equation" r:id="rId8" imgW="533400" imgH="393700" progId="Equation.3">
                  <p:embed/>
                </p:oleObj>
              </mc:Choice>
              <mc:Fallback>
                <p:oleObj name="Equation" r:id="rId8" imgW="5334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22037" y="4340587"/>
                        <a:ext cx="1362909" cy="10059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4618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033" y="40529"/>
            <a:ext cx="4629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Charging of a Capacitor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77" y="1586887"/>
            <a:ext cx="7033107" cy="45035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0500" y="686860"/>
            <a:ext cx="8547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 smtClean="0"/>
              <a:t>RC</a:t>
            </a:r>
            <a:r>
              <a:rPr lang="en-US" sz="3200" b="1" dirty="0" smtClean="0"/>
              <a:t> time constant </a:t>
            </a:r>
            <a:r>
              <a:rPr lang="en-US" sz="2800" dirty="0" smtClean="0"/>
              <a:t>– time it takes capacitor to charge or discharge by 63%</a:t>
            </a:r>
            <a:r>
              <a:rPr lang="en-US" sz="2800" dirty="0"/>
              <a:t> </a:t>
            </a:r>
            <a:r>
              <a:rPr lang="en-US" sz="2800" dirty="0" smtClean="0"/>
              <a:t>- “electrical response time”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3097105" y="6041486"/>
            <a:ext cx="2505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hyperphysics.phy-astr.gsu.edu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24703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642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Memorize it:</a:t>
            </a: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7551277"/>
              </p:ext>
            </p:extLst>
          </p:nvPr>
        </p:nvGraphicFramePr>
        <p:xfrm>
          <a:off x="-38100" y="846138"/>
          <a:ext cx="2897188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96" name="Equation" r:id="rId3" imgW="901700" imgH="431800" progId="Equation.3">
                  <p:embed/>
                </p:oleObj>
              </mc:Choice>
              <mc:Fallback>
                <p:oleObj name="Equation" r:id="rId3" imgW="901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8100" y="846138"/>
                        <a:ext cx="2897188" cy="1387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302177" y="1014194"/>
            <a:ext cx="22762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At </a:t>
            </a:r>
            <a:r>
              <a:rPr lang="en-US" sz="4200" i="1" dirty="0" smtClean="0">
                <a:latin typeface="Times New Roman"/>
                <a:cs typeface="Times New Roman"/>
              </a:rPr>
              <a:t>t</a:t>
            </a:r>
            <a:r>
              <a:rPr lang="en-US" sz="4200" dirty="0" smtClean="0">
                <a:latin typeface="Times New Roman"/>
                <a:cs typeface="Times New Roman"/>
              </a:rPr>
              <a:t> = </a:t>
            </a:r>
            <a:r>
              <a:rPr lang="en-US" sz="4200" dirty="0" err="1" smtClean="0">
                <a:latin typeface="Times New Roman"/>
                <a:cs typeface="Times New Roman"/>
              </a:rPr>
              <a:t>τ</a:t>
            </a:r>
            <a:r>
              <a:rPr lang="is-IS" sz="4200" dirty="0" smtClean="0">
                <a:latin typeface="Times New Roman"/>
                <a:cs typeface="Times New Roman"/>
              </a:rPr>
              <a:t>…</a:t>
            </a:r>
            <a:endParaRPr lang="en-US" sz="4200" dirty="0">
              <a:latin typeface="Times New Roman"/>
              <a:cs typeface="Times New Roman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8163137"/>
              </p:ext>
            </p:extLst>
          </p:nvPr>
        </p:nvGraphicFramePr>
        <p:xfrm>
          <a:off x="0" y="2463800"/>
          <a:ext cx="9051925" cy="304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97" name="Equation" r:id="rId5" imgW="1282700" imgH="431800" progId="Equation.3">
                  <p:embed/>
                </p:oleObj>
              </mc:Choice>
              <mc:Fallback>
                <p:oleObj name="Equation" r:id="rId5" imgW="1282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2463800"/>
                        <a:ext cx="9051925" cy="304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5437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827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Alternating Current (AC)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7888070"/>
              </p:ext>
            </p:extLst>
          </p:nvPr>
        </p:nvGraphicFramePr>
        <p:xfrm>
          <a:off x="284163" y="1560568"/>
          <a:ext cx="274637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2" name="Equation" r:id="rId3" imgW="977900" imgH="228600" progId="Equation.3">
                  <p:embed/>
                </p:oleObj>
              </mc:Choice>
              <mc:Fallback>
                <p:oleObj name="Equation" r:id="rId3" imgW="977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4163" y="1560568"/>
                        <a:ext cx="274637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3104" y="646331"/>
            <a:ext cx="4937156" cy="328046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223793" y="3788297"/>
            <a:ext cx="22162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6"/>
              </a:rPr>
              <a:t>www.learnabout-electronics.org</a:t>
            </a:r>
            <a:endParaRPr lang="en-US" sz="1200" dirty="0"/>
          </a:p>
        </p:txBody>
      </p:sp>
      <p:grpSp>
        <p:nvGrpSpPr>
          <p:cNvPr id="3" name="Group 2"/>
          <p:cNvGrpSpPr/>
          <p:nvPr/>
        </p:nvGrpSpPr>
        <p:grpSpPr>
          <a:xfrm>
            <a:off x="1488818" y="4661223"/>
            <a:ext cx="6260008" cy="1813088"/>
            <a:chOff x="3659408" y="657900"/>
            <a:chExt cx="6260008" cy="1813088"/>
          </a:xfrm>
        </p:grpSpPr>
        <p:sp>
          <p:nvSpPr>
            <p:cNvPr id="12" name="TextBox 11"/>
            <p:cNvSpPr txBox="1"/>
            <p:nvPr/>
          </p:nvSpPr>
          <p:spPr>
            <a:xfrm>
              <a:off x="3659408" y="657900"/>
              <a:ext cx="6260008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800" b="1" dirty="0" smtClean="0"/>
                <a:t>	</a:t>
              </a:r>
              <a:r>
                <a:rPr lang="en-US" sz="2800" b="1" dirty="0" smtClean="0">
                  <a:latin typeface="Times New Roman"/>
                  <a:cs typeface="Times New Roman"/>
                </a:rPr>
                <a:t>|</a:t>
              </a:r>
              <a:r>
                <a:rPr lang="en-US" sz="2800" b="1" i="1" dirty="0" smtClean="0">
                  <a:latin typeface="Times New Roman"/>
                  <a:cs typeface="Times New Roman"/>
                </a:rPr>
                <a:t>V</a:t>
              </a:r>
              <a:r>
                <a:rPr lang="en-US" sz="2800" b="1" dirty="0" smtClean="0">
                  <a:latin typeface="Times New Roman"/>
                  <a:cs typeface="Times New Roman"/>
                </a:rPr>
                <a:t>|</a:t>
              </a:r>
              <a:r>
                <a:rPr lang="en-US" sz="2800" dirty="0" smtClean="0"/>
                <a:t>    			“peak amplitude”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800" b="1" dirty="0" smtClean="0"/>
                <a:t>  </a:t>
              </a:r>
              <a:r>
                <a:rPr lang="en-US" sz="2800" b="1" i="1" dirty="0" err="1" smtClean="0">
                  <a:latin typeface="Times New Roman"/>
                  <a:cs typeface="Times New Roman"/>
                </a:rPr>
                <a:t>V</a:t>
              </a:r>
              <a:r>
                <a:rPr lang="en-US" sz="2800" b="1" i="1" baseline="-25000" dirty="0" err="1" smtClean="0">
                  <a:latin typeface="Times New Roman"/>
                  <a:cs typeface="Times New Roman"/>
                </a:rPr>
                <a:t>pp</a:t>
              </a:r>
              <a:r>
                <a:rPr lang="en-US" sz="2800" b="1" baseline="-25000" dirty="0" smtClean="0">
                  <a:latin typeface="Times New Roman"/>
                  <a:cs typeface="Times New Roman"/>
                </a:rPr>
                <a:t>    </a:t>
              </a:r>
              <a:r>
                <a:rPr lang="en-US" sz="2800" b="1" dirty="0" smtClean="0">
                  <a:latin typeface="Times New Roman"/>
                  <a:cs typeface="Times New Roman"/>
                </a:rPr>
                <a:t> = </a:t>
              </a:r>
              <a:r>
                <a:rPr lang="en-US" sz="2800" b="1" dirty="0">
                  <a:latin typeface="Times New Roman"/>
                  <a:cs typeface="Times New Roman"/>
                </a:rPr>
                <a:t>2|</a:t>
              </a:r>
              <a:r>
                <a:rPr lang="en-US" sz="2800" b="1" i="1" dirty="0">
                  <a:latin typeface="Times New Roman"/>
                  <a:cs typeface="Times New Roman"/>
                </a:rPr>
                <a:t>V</a:t>
              </a:r>
              <a:r>
                <a:rPr lang="en-US" sz="2800" b="1" dirty="0">
                  <a:latin typeface="Times New Roman"/>
                  <a:cs typeface="Times New Roman"/>
                </a:rPr>
                <a:t>|</a:t>
              </a:r>
              <a:r>
                <a:rPr lang="en-US" sz="2800" dirty="0">
                  <a:latin typeface="Times New Roman"/>
                  <a:cs typeface="Times New Roman"/>
                </a:rPr>
                <a:t> </a:t>
              </a:r>
              <a:r>
                <a:rPr lang="en-US" sz="2800" dirty="0" smtClean="0">
                  <a:latin typeface="Times New Roman"/>
                  <a:cs typeface="Times New Roman"/>
                </a:rPr>
                <a:t> </a:t>
              </a:r>
              <a:r>
                <a:rPr lang="en-US" sz="2800" dirty="0" smtClean="0"/>
                <a:t>	</a:t>
              </a:r>
              <a:r>
                <a:rPr lang="en-US" sz="2800" b="1" dirty="0" smtClean="0"/>
                <a:t> </a:t>
              </a:r>
              <a:r>
                <a:rPr lang="en-US" sz="2800" dirty="0" smtClean="0"/>
                <a:t>“peak-to-peak”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800" dirty="0" smtClean="0"/>
                <a:t>	     				“root-mean-square”</a:t>
              </a:r>
              <a:endParaRPr lang="en-US" sz="2800" dirty="0"/>
            </a:p>
          </p:txBody>
        </p:sp>
        <p:graphicFrame>
          <p:nvGraphicFramePr>
            <p:cNvPr id="2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70221430"/>
                </p:ext>
              </p:extLst>
            </p:nvPr>
          </p:nvGraphicFramePr>
          <p:xfrm>
            <a:off x="3889699" y="1778603"/>
            <a:ext cx="1869441" cy="6923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3" name="Equation" r:id="rId7" imgW="685800" imgH="254000" progId="Equation.3">
                    <p:embed/>
                  </p:oleObj>
                </mc:Choice>
                <mc:Fallback>
                  <p:oleObj name="Equation" r:id="rId7" imgW="685800" imgH="2540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889699" y="1778603"/>
                          <a:ext cx="1869441" cy="69238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439205"/>
              </p:ext>
            </p:extLst>
          </p:nvPr>
        </p:nvGraphicFramePr>
        <p:xfrm>
          <a:off x="989013" y="2646179"/>
          <a:ext cx="1641475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4" name="Equation" r:id="rId9" imgW="584200" imgH="203200" progId="Equation.3">
                  <p:embed/>
                </p:oleObj>
              </mc:Choice>
              <mc:Fallback>
                <p:oleObj name="Equation" r:id="rId9" imgW="584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89013" y="2646179"/>
                        <a:ext cx="1641475" cy="569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1343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642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Memorize it:</a:t>
            </a: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6520827"/>
              </p:ext>
            </p:extLst>
          </p:nvPr>
        </p:nvGraphicFramePr>
        <p:xfrm>
          <a:off x="181078" y="1258152"/>
          <a:ext cx="8750403" cy="38085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6" name="Equation" r:id="rId3" imgW="787400" imgH="342900" progId="Equation.3">
                  <p:embed/>
                </p:oleObj>
              </mc:Choice>
              <mc:Fallback>
                <p:oleObj name="Equation" r:id="rId3" imgW="787400" imgH="342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1078" y="1258152"/>
                        <a:ext cx="8750403" cy="38085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2020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911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Alternating Current</a:t>
            </a:r>
            <a:endParaRPr lang="en-US" sz="3600" b="1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9968719"/>
              </p:ext>
            </p:extLst>
          </p:nvPr>
        </p:nvGraphicFramePr>
        <p:xfrm>
          <a:off x="159309" y="942378"/>
          <a:ext cx="3109076" cy="6742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5" name="Equation" r:id="rId3" imgW="1054100" imgH="228600" progId="Equation.3">
                  <p:embed/>
                </p:oleObj>
              </mc:Choice>
              <mc:Fallback>
                <p:oleObj name="Equation" r:id="rId3" imgW="10541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9309" y="942378"/>
                        <a:ext cx="3109076" cy="6742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3630365"/>
              </p:ext>
            </p:extLst>
          </p:nvPr>
        </p:nvGraphicFramePr>
        <p:xfrm>
          <a:off x="4660863" y="942378"/>
          <a:ext cx="3352361" cy="636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6" name="Equation" r:id="rId5" imgW="1206500" imgH="228600" progId="Equation.3">
                  <p:embed/>
                </p:oleObj>
              </mc:Choice>
              <mc:Fallback>
                <p:oleObj name="Equation" r:id="rId5" imgW="1206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60863" y="942378"/>
                        <a:ext cx="3352361" cy="636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 descr="5a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090" y="1878903"/>
            <a:ext cx="5491420" cy="412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60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75707" y="238233"/>
            <a:ext cx="2099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Low-pass Filter</a:t>
            </a:r>
            <a:endParaRPr lang="en-US" sz="2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079500" y="2667000"/>
            <a:ext cx="3474357" cy="1524000"/>
          </a:xfrm>
          <a:prstGeom prst="rect">
            <a:avLst/>
          </a:prstGeom>
        </p:spPr>
      </p:pic>
      <p:pic>
        <p:nvPicPr>
          <p:cNvPr id="12" name="Picture 11" descr="Filters.pdf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543" t="28380" r="51376" b="49391"/>
          <a:stretch/>
        </p:blipFill>
        <p:spPr>
          <a:xfrm>
            <a:off x="4757728" y="638343"/>
            <a:ext cx="3848078" cy="3065715"/>
          </a:xfrm>
          <a:prstGeom prst="rect">
            <a:avLst/>
          </a:prstGeom>
        </p:spPr>
      </p:pic>
      <p:pic>
        <p:nvPicPr>
          <p:cNvPr id="8" name="Picture 7" descr="Filters.pdf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802" t="28407" r="14803" b="49390"/>
          <a:stretch/>
        </p:blipFill>
        <p:spPr>
          <a:xfrm>
            <a:off x="527662" y="617320"/>
            <a:ext cx="3886381" cy="306571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12294" y="190188"/>
            <a:ext cx="2155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High-pass Filter</a:t>
            </a:r>
            <a:endParaRPr lang="en-US" sz="2400" b="1" dirty="0"/>
          </a:p>
        </p:txBody>
      </p:sp>
      <p:pic>
        <p:nvPicPr>
          <p:cNvPr id="11" name="Picture 10" descr="Filters.pdf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802" t="51999" r="14803" b="26436"/>
          <a:stretch/>
        </p:blipFill>
        <p:spPr>
          <a:xfrm>
            <a:off x="4944012" y="4052435"/>
            <a:ext cx="3661794" cy="2805565"/>
          </a:xfrm>
          <a:prstGeom prst="rect">
            <a:avLst/>
          </a:prstGeom>
        </p:spPr>
      </p:pic>
      <p:pic>
        <p:nvPicPr>
          <p:cNvPr id="13" name="Picture 12" descr="Filters.pdf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4223" t="51999" r="51188" b="26436"/>
          <a:stretch/>
        </p:blipFill>
        <p:spPr>
          <a:xfrm>
            <a:off x="-2934329" y="4052435"/>
            <a:ext cx="7348372" cy="280556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30248" y="3656013"/>
            <a:ext cx="3288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Band-pass filter</a:t>
            </a:r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010931" y="3623259"/>
            <a:ext cx="2594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Notch filter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88685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3723"/>
            <a:ext cx="3784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The AC Power Grid</a:t>
            </a:r>
            <a:endParaRPr lang="en-US"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72" y="1288144"/>
            <a:ext cx="2396127" cy="38372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4872" y="729264"/>
            <a:ext cx="2441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60 Hz, 120 V</a:t>
            </a:r>
            <a:r>
              <a:rPr lang="en-US" sz="2800" baseline="-25000" dirty="0" smtClean="0"/>
              <a:t>RMS</a:t>
            </a:r>
            <a:endParaRPr lang="en-US" sz="2800" baseline="-25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716" y="3681188"/>
            <a:ext cx="4318000" cy="2870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1079500" y="2667000"/>
            <a:ext cx="3474357" cy="152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145" y="5179787"/>
            <a:ext cx="3285266" cy="1524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9875" y="300335"/>
            <a:ext cx="4254696" cy="319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76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3723"/>
            <a:ext cx="3784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The AC Power Grid</a:t>
            </a:r>
            <a:endParaRPr lang="en-US" sz="36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304" y="3338605"/>
            <a:ext cx="4254696" cy="31941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25658" y="726099"/>
            <a:ext cx="935221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Electrical energy distributed across nation via AC transmission lines.</a:t>
            </a:r>
            <a:endParaRPr lang="en-US" sz="26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-25658" y="1248306"/>
            <a:ext cx="6121658" cy="4234317"/>
            <a:chOff x="-25658" y="1248306"/>
            <a:chExt cx="6121658" cy="42343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48306"/>
              <a:ext cx="6096000" cy="39497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-25658" y="5205624"/>
              <a:ext cx="45833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https://</a:t>
              </a:r>
              <a:r>
                <a:rPr lang="en-US" sz="1200" dirty="0" err="1"/>
                <a:t>www.technologyreview.com</a:t>
              </a:r>
              <a:r>
                <a:rPr lang="en-US" sz="1200" dirty="0"/>
                <a:t>/s/401083/a-smarter-power-grid/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6176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2301</TotalTime>
  <Words>232</Words>
  <Application>Microsoft Macintosh PowerPoint</Application>
  <PresentationFormat>On-screen Show (4:3)</PresentationFormat>
  <Paragraphs>34</Paragraphs>
  <Slides>14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Office Theme</vt:lpstr>
      <vt:lpstr>Equation</vt:lpstr>
      <vt:lpstr>AME20216 - Lab I L7 – Electric Power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Notre Dame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 20213 Measurments and Data Analysis</dc:title>
  <dc:creator>Paul Rumbach</dc:creator>
  <cp:lastModifiedBy>Paul Rumbach</cp:lastModifiedBy>
  <cp:revision>144</cp:revision>
  <cp:lastPrinted>2016-08-31T20:57:26Z</cp:lastPrinted>
  <dcterms:created xsi:type="dcterms:W3CDTF">2015-01-15T17:41:25Z</dcterms:created>
  <dcterms:modified xsi:type="dcterms:W3CDTF">2020-09-24T20:08:59Z</dcterms:modified>
</cp:coreProperties>
</file>